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at, Esma" initials="ZE" lastIdx="5" clrIdx="0">
    <p:extLst>
      <p:ext uri="{19B8F6BF-5375-455C-9EA6-DF929625EA0E}">
        <p15:presenceInfo xmlns:p15="http://schemas.microsoft.com/office/powerpoint/2012/main" userId="S-1-5-21-1057563376-1269908281-367356602-4564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90A2E"/>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C53CFA-D01A-4B69-B8D5-B1A6E2FBCC51}" v="50" dt="2025-02-27T12:26:51.636"/>
    <p1510:client id="{84968CE9-68A1-C93A-2625-A4C84C19CF91}" v="64" dt="2025-02-27T10:36:30.534"/>
    <p1510:client id="{8F96B8D4-4775-4645-6A84-B0FFC447AE57}" v="36" dt="2025-02-26T21:27:58.802"/>
    <p1510:client id="{CAE3672F-D89B-CEBA-BE5C-42DC53883998}" v="2" dt="2025-02-27T12:29:35.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4660"/>
  </p:normalViewPr>
  <p:slideViewPr>
    <p:cSldViewPr snapToGrid="0">
      <p:cViewPr varScale="1">
        <p:scale>
          <a:sx n="46" d="100"/>
          <a:sy n="46" d="100"/>
        </p:scale>
        <p:origin x="2418" y="42"/>
      </p:cViewPr>
      <p:guideLst>
        <p:guide orient="horz" pos="3120"/>
        <p:guide pos="218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598F3F-3827-4873-99B0-9441B176E963}" type="datetimeFigureOut">
              <a:rPr lang="de-DE" smtClean="0"/>
              <a:t>10.03.2025</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354081-3319-4B4C-AA66-CDB2558EE28D}" type="slidenum">
              <a:rPr lang="de-DE" smtClean="0"/>
              <a:t>‹Nr.›</a:t>
            </a:fld>
            <a:endParaRPr lang="de-DE"/>
          </a:p>
        </p:txBody>
      </p:sp>
    </p:spTree>
    <p:extLst>
      <p:ext uri="{BB962C8B-B14F-4D97-AF65-F5344CB8AC3E}">
        <p14:creationId xmlns:p14="http://schemas.microsoft.com/office/powerpoint/2010/main" val="19504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E354081-3319-4B4C-AA66-CDB2558EE28D}" type="slidenum">
              <a:rPr lang="de-DE" smtClean="0"/>
              <a:t>2</a:t>
            </a:fld>
            <a:endParaRPr lang="de-DE"/>
          </a:p>
        </p:txBody>
      </p:sp>
    </p:spTree>
    <p:extLst>
      <p:ext uri="{BB962C8B-B14F-4D97-AF65-F5344CB8AC3E}">
        <p14:creationId xmlns:p14="http://schemas.microsoft.com/office/powerpoint/2010/main" val="3793994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Titelmasterformat durch Klicken bearbeiten</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660BC842-DFF4-48AD-B3C3-0EB02D978D4A}"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360578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60BC842-DFF4-48AD-B3C3-0EB02D978D4A}"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392493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Titelmasterformat durch Klicken bearbeiten</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60BC842-DFF4-48AD-B3C3-0EB02D978D4A}"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85094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60BC842-DFF4-48AD-B3C3-0EB02D978D4A}"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330186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Titelmasterformat durch Klicken bearbeiten</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660BC842-DFF4-48AD-B3C3-0EB02D978D4A}"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256551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660BC842-DFF4-48AD-B3C3-0EB02D978D4A}"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39182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Titelmasterformat durch Klicken bearbeiten</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Formatvorlagen des Textmasters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660BC842-DFF4-48AD-B3C3-0EB02D978D4A}"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4910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660BC842-DFF4-48AD-B3C3-0EB02D978D4A}"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4173764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BC842-DFF4-48AD-B3C3-0EB02D978D4A}"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228367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660BC842-DFF4-48AD-B3C3-0EB02D978D4A}"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1698686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Titelmasterformat durch Klicken bearbeiten</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660BC842-DFF4-48AD-B3C3-0EB02D978D4A}"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9BBC75-7FF5-4C4F-B3F5-9E18BFE563B9}" type="slidenum">
              <a:rPr lang="en-US" smtClean="0"/>
              <a:t>‹Nr.›</a:t>
            </a:fld>
            <a:endParaRPr lang="en-US"/>
          </a:p>
        </p:txBody>
      </p:sp>
    </p:spTree>
    <p:extLst>
      <p:ext uri="{BB962C8B-B14F-4D97-AF65-F5344CB8AC3E}">
        <p14:creationId xmlns:p14="http://schemas.microsoft.com/office/powerpoint/2010/main" val="174690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Titelmasterformat durch Klicken bearbeiten</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60BC842-DFF4-48AD-B3C3-0EB02D978D4A}" type="datetimeFigureOut">
              <a:rPr lang="en-US" smtClean="0"/>
              <a:t>3/10/2025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A9BBC75-7FF5-4C4F-B3F5-9E18BFE563B9}" type="slidenum">
              <a:rPr lang="en-US" smtClean="0"/>
              <a:t>‹Nr.›</a:t>
            </a:fld>
            <a:endParaRPr lang="en-US"/>
          </a:p>
        </p:txBody>
      </p:sp>
    </p:spTree>
    <p:extLst>
      <p:ext uri="{BB962C8B-B14F-4D97-AF65-F5344CB8AC3E}">
        <p14:creationId xmlns:p14="http://schemas.microsoft.com/office/powerpoint/2010/main" val="4188965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793682" y="1507466"/>
            <a:ext cx="5270637" cy="2677656"/>
          </a:xfrm>
          <a:prstGeom prst="rect">
            <a:avLst/>
          </a:prstGeom>
          <a:noFill/>
        </p:spPr>
        <p:txBody>
          <a:bodyPr wrap="square" rtlCol="0">
            <a:spAutoFit/>
          </a:bodyPr>
          <a:lstStyle/>
          <a:p>
            <a:pPr>
              <a:defRPr/>
            </a:pPr>
            <a:r>
              <a:rPr lang="en-US" sz="1200"/>
              <a:t>Please draft a rough timeline of your project. The project timeline </a:t>
            </a:r>
            <a:r>
              <a:rPr lang="en-US" sz="1200" b="1"/>
              <a:t>visualizes your project plan </a:t>
            </a:r>
            <a:r>
              <a:rPr lang="en-US" sz="1200"/>
              <a:t>from start to finish. It gives  the reviewers a quick overview of your project. An </a:t>
            </a:r>
            <a:r>
              <a:rPr lang="en-US" altLang="de-DE" sz="1200"/>
              <a:t>efficient timeline should include your </a:t>
            </a:r>
            <a:r>
              <a:rPr lang="en-US" altLang="de-DE" sz="1200" b="1"/>
              <a:t>tasks</a:t>
            </a:r>
            <a:r>
              <a:rPr lang="en-US" altLang="de-DE" sz="1200"/>
              <a:t> (work packages), the </a:t>
            </a:r>
            <a:r>
              <a:rPr lang="en-US" altLang="de-DE" sz="1200" b="1"/>
              <a:t>goals</a:t>
            </a:r>
            <a:r>
              <a:rPr lang="en-US" altLang="de-DE" sz="1200"/>
              <a:t> (milestones) and the </a:t>
            </a:r>
            <a:r>
              <a:rPr lang="en-US" altLang="de-DE" sz="1200" b="1"/>
              <a:t>duration</a:t>
            </a:r>
            <a:r>
              <a:rPr lang="en-US" altLang="de-DE" sz="1200"/>
              <a:t> (quarterly) to finish a task and reach a certain goal/milestone. Please also define </a:t>
            </a:r>
            <a:r>
              <a:rPr lang="en-US" altLang="de-DE" sz="1200" b="1"/>
              <a:t>Go/No-Go </a:t>
            </a:r>
            <a:r>
              <a:rPr lang="en-US" altLang="de-DE" sz="1200"/>
              <a:t>decision criteria. Go/No-Go testing refers to a pass/check test principle and is an essential part of drug/product development. </a:t>
            </a:r>
          </a:p>
          <a:p>
            <a:pPr>
              <a:defRPr/>
            </a:pPr>
            <a:endParaRPr lang="en-US" altLang="de-DE" sz="1200"/>
          </a:p>
          <a:p>
            <a:pPr>
              <a:defRPr/>
            </a:pPr>
            <a:r>
              <a:rPr lang="en-US" altLang="de-DE" sz="1200"/>
              <a:t>This project timeline is a first approximation and will be refined together with the SPARK-BIH team once the project will be selected for funding.</a:t>
            </a:r>
          </a:p>
          <a:p>
            <a:pPr>
              <a:defRPr/>
            </a:pPr>
            <a:endParaRPr lang="en-US" altLang="de-DE" sz="1200"/>
          </a:p>
          <a:p>
            <a:pPr>
              <a:defRPr/>
            </a:pPr>
            <a:r>
              <a:rPr lang="en-US" altLang="de-DE" sz="1200"/>
              <a:t>The next slide shows an example of a project timeline. Please adjust this template according to your project (number of work packages, timing of the work packages, duration of the work packages). </a:t>
            </a:r>
          </a:p>
        </p:txBody>
      </p:sp>
      <p:sp>
        <p:nvSpPr>
          <p:cNvPr id="16" name="Rechteck 2"/>
          <p:cNvSpPr>
            <a:spLocks noChangeArrowheads="1"/>
          </p:cNvSpPr>
          <p:nvPr/>
        </p:nvSpPr>
        <p:spPr bwMode="auto">
          <a:xfrm>
            <a:off x="855201" y="4633699"/>
            <a:ext cx="5309654" cy="4093428"/>
          </a:xfrm>
          <a:prstGeom prst="rect">
            <a:avLst/>
          </a:prstGeom>
          <a:solidFill>
            <a:srgbClr val="A90A2E">
              <a:alpha val="20000"/>
            </a:srgbClr>
          </a:solidFill>
          <a:ln w="28575"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de-DE" altLang="en-US" sz="1350"/>
          </a:p>
        </p:txBody>
      </p:sp>
      <p:sp>
        <p:nvSpPr>
          <p:cNvPr id="17" name="Textfeld 16"/>
          <p:cNvSpPr txBox="1"/>
          <p:nvPr/>
        </p:nvSpPr>
        <p:spPr>
          <a:xfrm>
            <a:off x="976880" y="4739838"/>
            <a:ext cx="5066296" cy="4278094"/>
          </a:xfrm>
          <a:prstGeom prst="rect">
            <a:avLst/>
          </a:prstGeom>
          <a:noFill/>
        </p:spPr>
        <p:txBody>
          <a:bodyPr wrap="square" lIns="91440" tIns="45720" rIns="91440" bIns="45720" rtlCol="0" anchor="t">
            <a:spAutoFit/>
          </a:bodyPr>
          <a:lstStyle/>
          <a:p>
            <a:pPr>
              <a:defRPr/>
            </a:pPr>
            <a:r>
              <a:rPr lang="en-US" altLang="de-DE" sz="1200" b="1" i="1"/>
              <a:t>Here is a guideline how to create a project timeline. </a:t>
            </a:r>
            <a:r>
              <a:rPr lang="en-US" sz="1200" b="1" i="1"/>
              <a:t>Please follow this guideline when filling out the next slide:</a:t>
            </a:r>
            <a:r>
              <a:rPr lang="en-US" altLang="de-DE" sz="1200" b="1" i="1"/>
              <a:t/>
            </a:r>
            <a:br>
              <a:rPr lang="en-US" altLang="de-DE" sz="1200" b="1" i="1"/>
            </a:br>
            <a:r>
              <a:rPr lang="en-US" altLang="de-DE" sz="1200" b="1" i="1"/>
              <a:t/>
            </a:r>
            <a:br>
              <a:rPr lang="en-US" altLang="de-DE" sz="1200" b="1" i="1"/>
            </a:br>
            <a:r>
              <a:rPr lang="en-US" altLang="de-DE" sz="1200"/>
              <a:t>1) </a:t>
            </a:r>
            <a:r>
              <a:rPr lang="en-US" altLang="de-DE" sz="1200" i="1" u="sng"/>
              <a:t>List your work packages (WP) and the corresponding milestone(s) (MS) to each WP in the graphic.</a:t>
            </a:r>
            <a:r>
              <a:rPr lang="en-US" altLang="de-DE" sz="1200" i="1"/>
              <a:t> </a:t>
            </a:r>
          </a:p>
          <a:p>
            <a:pPr>
              <a:defRPr/>
            </a:pPr>
            <a:r>
              <a:rPr lang="en-US" sz="1200"/>
              <a:t>Please use short titles of each WP to fit the text in the text boxes. Depending on the number of your WPs and MSs you might need to resize the text boxes in the graphic.</a:t>
            </a:r>
            <a:br>
              <a:rPr lang="en-US" sz="1200"/>
            </a:br>
            <a:r>
              <a:rPr lang="en-US" sz="1200"/>
              <a:t/>
            </a:r>
            <a:br>
              <a:rPr lang="en-US" sz="1200"/>
            </a:br>
            <a:r>
              <a:rPr lang="en-US" sz="1200"/>
              <a:t>2) </a:t>
            </a:r>
            <a:r>
              <a:rPr lang="en-US" sz="1200" i="1" u="sng"/>
              <a:t>Draw your timeline.</a:t>
            </a:r>
            <a:r>
              <a:rPr lang="en-US" sz="1200" i="1"/>
              <a:t> </a:t>
            </a:r>
          </a:p>
          <a:p>
            <a:pPr>
              <a:defRPr/>
            </a:pPr>
            <a:r>
              <a:rPr lang="en-US" sz="1200"/>
              <a:t>Estimate how much time it will take until you reach the MS within a WP. Draw the duration along the timeline.</a:t>
            </a:r>
          </a:p>
          <a:p>
            <a:pPr>
              <a:defRPr/>
            </a:pPr>
            <a:endParaRPr lang="de-DE" sz="1200"/>
          </a:p>
          <a:p>
            <a:pPr>
              <a:defRPr/>
            </a:pPr>
            <a:r>
              <a:rPr lang="de-DE" sz="1200"/>
              <a:t>3) </a:t>
            </a:r>
            <a:r>
              <a:rPr lang="en-US" sz="1200" u="sng"/>
              <a:t>Define Go/No-Go decision criteria. </a:t>
            </a:r>
          </a:p>
          <a:p>
            <a:pPr>
              <a:defRPr/>
            </a:pPr>
            <a:r>
              <a:rPr lang="en-US" sz="1200"/>
              <a:t>Please use Go/No-Go decision criteria that are precise, well-defined and less subject to interpretation as possible. </a:t>
            </a:r>
          </a:p>
          <a:p>
            <a:pPr>
              <a:defRPr/>
            </a:pPr>
            <a:r>
              <a:rPr lang="en-US" sz="1200"/>
              <a:t/>
            </a:r>
            <a:br>
              <a:rPr lang="en-US" sz="1200"/>
            </a:br>
            <a:r>
              <a:rPr lang="en-US" sz="1200"/>
              <a:t>4) </a:t>
            </a:r>
            <a:r>
              <a:rPr lang="en-US" sz="1200" u="sng"/>
              <a:t>Upload during the application process</a:t>
            </a:r>
            <a:r>
              <a:rPr lang="en-US" sz="1200"/>
              <a:t>. </a:t>
            </a:r>
          </a:p>
          <a:p>
            <a:pPr>
              <a:defRPr/>
            </a:pPr>
            <a:r>
              <a:rPr lang="en-US" sz="1200"/>
              <a:t>Please </a:t>
            </a:r>
            <a:r>
              <a:rPr lang="en-US" sz="1200" b="1"/>
              <a:t>convert the project timeline .pptx slide </a:t>
            </a:r>
            <a:r>
              <a:rPr lang="en-US" sz="1200"/>
              <a:t>(</a:t>
            </a:r>
            <a:r>
              <a:rPr lang="en-US" sz="1200" u="sng"/>
              <a:t>without</a:t>
            </a:r>
            <a:r>
              <a:rPr lang="en-US" sz="1200"/>
              <a:t> instructions) </a:t>
            </a:r>
            <a:r>
              <a:rPr lang="en-US" sz="1200" b="1"/>
              <a:t>to a PDF </a:t>
            </a:r>
            <a:r>
              <a:rPr lang="en-US" sz="1200"/>
              <a:t>and upload it to the BIH-portal in the “VII. Graphics” section during the application process. </a:t>
            </a:r>
          </a:p>
          <a:p>
            <a:pPr>
              <a:defRPr/>
            </a:pPr>
            <a:r>
              <a:rPr lang="en-US" sz="1000"/>
              <a:t/>
            </a:r>
            <a:br>
              <a:rPr lang="en-US" sz="1000"/>
            </a:br>
            <a:endParaRPr lang="en-US" sz="1000"/>
          </a:p>
        </p:txBody>
      </p:sp>
      <p:cxnSp>
        <p:nvCxnSpPr>
          <p:cNvPr id="20" name="Gerader Verbinder 19"/>
          <p:cNvCxnSpPr/>
          <p:nvPr/>
        </p:nvCxnSpPr>
        <p:spPr>
          <a:xfrm>
            <a:off x="760301" y="1192261"/>
            <a:ext cx="5337398" cy="0"/>
          </a:xfrm>
          <a:prstGeom prst="line">
            <a:avLst/>
          </a:prstGeom>
          <a:ln>
            <a:solidFill>
              <a:srgbClr val="800000"/>
            </a:solidFill>
          </a:ln>
        </p:spPr>
        <p:style>
          <a:lnRef idx="3">
            <a:schemeClr val="dk1"/>
          </a:lnRef>
          <a:fillRef idx="0">
            <a:schemeClr val="dk1"/>
          </a:fillRef>
          <a:effectRef idx="2">
            <a:schemeClr val="dk1"/>
          </a:effectRef>
          <a:fontRef idx="minor">
            <a:schemeClr val="tx1"/>
          </a:fontRef>
        </p:style>
      </p:cxnSp>
      <p:sp>
        <p:nvSpPr>
          <p:cNvPr id="21" name="Title 1"/>
          <p:cNvSpPr txBox="1">
            <a:spLocks/>
          </p:cNvSpPr>
          <p:nvPr/>
        </p:nvSpPr>
        <p:spPr>
          <a:xfrm>
            <a:off x="551600" y="601170"/>
            <a:ext cx="5754799" cy="499049"/>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altLang="de-DE" sz="2000" b="1">
                <a:latin typeface="+mn-lt"/>
              </a:rPr>
              <a:t>Guideline for creating your project timeline</a:t>
            </a:r>
            <a:endParaRPr lang="en-US" sz="2000">
              <a:solidFill>
                <a:srgbClr val="0070C0"/>
              </a:solidFill>
              <a:latin typeface="+mn-lt"/>
            </a:endParaRPr>
          </a:p>
        </p:txBody>
      </p:sp>
      <p:pic>
        <p:nvPicPr>
          <p:cNvPr id="12" name="Picture 11"/>
          <p:cNvPicPr/>
          <p:nvPr/>
        </p:nvPicPr>
        <p:blipFill>
          <a:blip r:embed="rId2" cstate="print">
            <a:extLst>
              <a:ext uri="{28A0092B-C50C-407E-A947-70E740481C1C}">
                <a14:useLocalDpi xmlns:a14="http://schemas.microsoft.com/office/drawing/2010/main" val="0"/>
              </a:ext>
            </a:extLst>
          </a:blip>
          <a:stretch>
            <a:fillRect/>
          </a:stretch>
        </p:blipFill>
        <p:spPr>
          <a:xfrm>
            <a:off x="551600" y="9077967"/>
            <a:ext cx="2169795" cy="714375"/>
          </a:xfrm>
          <a:prstGeom prst="rect">
            <a:avLst/>
          </a:prstGeom>
        </p:spPr>
      </p:pic>
      <p:pic>
        <p:nvPicPr>
          <p:cNvPr id="3" name="Picture 2">
            <a:extLst>
              <a:ext uri="{FF2B5EF4-FFF2-40B4-BE49-F238E27FC236}">
                <a16:creationId xmlns:a16="http://schemas.microsoft.com/office/drawing/2014/main" id="{91E6D4E8-48C4-BBDE-D6BE-5BBFA1D6E2AE}"/>
              </a:ext>
            </a:extLst>
          </p:cNvPr>
          <p:cNvPicPr>
            <a:picLocks noChangeAspect="1"/>
          </p:cNvPicPr>
          <p:nvPr/>
        </p:nvPicPr>
        <p:blipFill>
          <a:blip r:embed="rId3"/>
          <a:stretch>
            <a:fillRect/>
          </a:stretch>
        </p:blipFill>
        <p:spPr>
          <a:xfrm>
            <a:off x="4706469" y="9022967"/>
            <a:ext cx="1470128" cy="691516"/>
          </a:xfrm>
          <a:prstGeom prst="rect">
            <a:avLst/>
          </a:prstGeom>
        </p:spPr>
      </p:pic>
    </p:spTree>
    <p:extLst>
      <p:ext uri="{BB962C8B-B14F-4D97-AF65-F5344CB8AC3E}">
        <p14:creationId xmlns:p14="http://schemas.microsoft.com/office/powerpoint/2010/main" val="16090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D29C29-04B2-860F-0E08-75B045D36F95}"/>
            </a:ext>
          </a:extLst>
        </p:cNvPr>
        <p:cNvGrpSpPr/>
        <p:nvPr/>
      </p:nvGrpSpPr>
      <p:grpSpPr>
        <a:xfrm>
          <a:off x="0" y="0"/>
          <a:ext cx="0" cy="0"/>
          <a:chOff x="0" y="0"/>
          <a:chExt cx="0" cy="0"/>
        </a:xfrm>
      </p:grpSpPr>
      <p:grpSp>
        <p:nvGrpSpPr>
          <p:cNvPr id="13" name="Gruppieren 12">
            <a:extLst>
              <a:ext uri="{FF2B5EF4-FFF2-40B4-BE49-F238E27FC236}">
                <a16:creationId xmlns:a16="http://schemas.microsoft.com/office/drawing/2014/main" id="{6E5DDA8F-442F-C319-9350-8E21FE0102FF}"/>
              </a:ext>
            </a:extLst>
          </p:cNvPr>
          <p:cNvGrpSpPr>
            <a:grpSpLocks noGrp="1" noUngrp="1" noRot="1" noMove="1" noResize="1"/>
          </p:cNvGrpSpPr>
          <p:nvPr/>
        </p:nvGrpSpPr>
        <p:grpSpPr>
          <a:xfrm>
            <a:off x="3631868" y="1723053"/>
            <a:ext cx="540000" cy="7068379"/>
            <a:chOff x="3631868" y="996915"/>
            <a:chExt cx="540000" cy="7068379"/>
          </a:xfrm>
        </p:grpSpPr>
        <p:sp>
          <p:nvSpPr>
            <p:cNvPr id="6" name="Rechteck 5">
              <a:extLst>
                <a:ext uri="{FF2B5EF4-FFF2-40B4-BE49-F238E27FC236}">
                  <a16:creationId xmlns:a16="http://schemas.microsoft.com/office/drawing/2014/main" id="{94025C11-D00E-91E0-9DDC-D876B3A6963D}"/>
                </a:ext>
              </a:extLst>
            </p:cNvPr>
            <p:cNvSpPr>
              <a:spLocks noGrp="1" noRot="1" noMove="1" noResize="1" noEditPoints="1" noAdjustHandles="1" noChangeArrowheads="1" noChangeShapeType="1"/>
            </p:cNvSpPr>
            <p:nvPr/>
          </p:nvSpPr>
          <p:spPr>
            <a:xfrm>
              <a:off x="3631868" y="1248915"/>
              <a:ext cx="540000" cy="681637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Textfeld 78">
              <a:extLst>
                <a:ext uri="{FF2B5EF4-FFF2-40B4-BE49-F238E27FC236}">
                  <a16:creationId xmlns:a16="http://schemas.microsoft.com/office/drawing/2014/main" id="{339D4904-4DDC-F31A-3665-34D4675D7D5D}"/>
                </a:ext>
              </a:extLst>
            </p:cNvPr>
            <p:cNvSpPr txBox="1">
              <a:spLocks noGrp="1" noRot="1" noMove="1" noResize="1" noEditPoints="1" noAdjustHandles="1" noChangeArrowheads="1" noChangeShapeType="1"/>
            </p:cNvSpPr>
            <p:nvPr/>
          </p:nvSpPr>
          <p:spPr>
            <a:xfrm>
              <a:off x="3631868" y="996915"/>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Q1</a:t>
              </a:r>
              <a:endParaRPr lang="en-US" sz="1050" dirty="0"/>
            </a:p>
          </p:txBody>
        </p:sp>
      </p:grpSp>
      <p:grpSp>
        <p:nvGrpSpPr>
          <p:cNvPr id="21" name="Gruppieren 20">
            <a:extLst>
              <a:ext uri="{FF2B5EF4-FFF2-40B4-BE49-F238E27FC236}">
                <a16:creationId xmlns:a16="http://schemas.microsoft.com/office/drawing/2014/main" id="{125E7AE0-B86A-2814-48B7-F51970378589}"/>
              </a:ext>
            </a:extLst>
          </p:cNvPr>
          <p:cNvGrpSpPr>
            <a:grpSpLocks noGrp="1" noUngrp="1" noRot="1" noMove="1" noResize="1"/>
          </p:cNvGrpSpPr>
          <p:nvPr/>
        </p:nvGrpSpPr>
        <p:grpSpPr>
          <a:xfrm>
            <a:off x="4279679" y="1723053"/>
            <a:ext cx="540000" cy="7068378"/>
            <a:chOff x="4279679" y="996915"/>
            <a:chExt cx="540000" cy="7068378"/>
          </a:xfrm>
        </p:grpSpPr>
        <p:sp>
          <p:nvSpPr>
            <p:cNvPr id="7" name="Rechteck 6">
              <a:extLst>
                <a:ext uri="{FF2B5EF4-FFF2-40B4-BE49-F238E27FC236}">
                  <a16:creationId xmlns:a16="http://schemas.microsoft.com/office/drawing/2014/main" id="{72BBAB15-1BED-3AA1-C1E3-49EECD2C0B2D}"/>
                </a:ext>
              </a:extLst>
            </p:cNvPr>
            <p:cNvSpPr>
              <a:spLocks noGrp="1" noRot="1" noMove="1" noResize="1" noEditPoints="1" noAdjustHandles="1" noChangeArrowheads="1" noChangeShapeType="1"/>
            </p:cNvSpPr>
            <p:nvPr/>
          </p:nvSpPr>
          <p:spPr>
            <a:xfrm>
              <a:off x="4279679" y="1248914"/>
              <a:ext cx="540000" cy="681637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0" name="Textfeld 79">
              <a:extLst>
                <a:ext uri="{FF2B5EF4-FFF2-40B4-BE49-F238E27FC236}">
                  <a16:creationId xmlns:a16="http://schemas.microsoft.com/office/drawing/2014/main" id="{CE62F58D-9307-6FE6-BF9C-52ED571A7E82}"/>
                </a:ext>
              </a:extLst>
            </p:cNvPr>
            <p:cNvSpPr txBox="1">
              <a:spLocks noGrp="1" noRot="1" noMove="1" noResize="1" noEditPoints="1" noAdjustHandles="1" noChangeArrowheads="1" noChangeShapeType="1"/>
            </p:cNvSpPr>
            <p:nvPr/>
          </p:nvSpPr>
          <p:spPr>
            <a:xfrm>
              <a:off x="4279679" y="996915"/>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Q2</a:t>
              </a:r>
              <a:endParaRPr lang="en-US" sz="1050" dirty="0"/>
            </a:p>
          </p:txBody>
        </p:sp>
      </p:grpSp>
      <p:grpSp>
        <p:nvGrpSpPr>
          <p:cNvPr id="16" name="Gruppieren 15">
            <a:extLst>
              <a:ext uri="{FF2B5EF4-FFF2-40B4-BE49-F238E27FC236}">
                <a16:creationId xmlns:a16="http://schemas.microsoft.com/office/drawing/2014/main" id="{2CE23940-5D35-947C-430F-3A058AC6163F}"/>
              </a:ext>
            </a:extLst>
          </p:cNvPr>
          <p:cNvGrpSpPr>
            <a:grpSpLocks noGrp="1" noUngrp="1" noRot="1" noMove="1" noResize="1"/>
          </p:cNvGrpSpPr>
          <p:nvPr/>
        </p:nvGrpSpPr>
        <p:grpSpPr>
          <a:xfrm>
            <a:off x="4924622" y="1723053"/>
            <a:ext cx="540000" cy="7068378"/>
            <a:chOff x="4924622" y="996915"/>
            <a:chExt cx="540000" cy="7068378"/>
          </a:xfrm>
        </p:grpSpPr>
        <p:sp>
          <p:nvSpPr>
            <p:cNvPr id="8" name="Rechteck 7">
              <a:extLst>
                <a:ext uri="{FF2B5EF4-FFF2-40B4-BE49-F238E27FC236}">
                  <a16:creationId xmlns:a16="http://schemas.microsoft.com/office/drawing/2014/main" id="{30A6D010-BB90-1724-6DAD-3C5E66140746}"/>
                </a:ext>
              </a:extLst>
            </p:cNvPr>
            <p:cNvSpPr>
              <a:spLocks noGrp="1" noRot="1" noMove="1" noResize="1" noEditPoints="1" noAdjustHandles="1" noChangeArrowheads="1" noChangeShapeType="1"/>
            </p:cNvSpPr>
            <p:nvPr/>
          </p:nvSpPr>
          <p:spPr>
            <a:xfrm>
              <a:off x="4924622" y="1248915"/>
              <a:ext cx="540000" cy="68163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1" name="Textfeld 80">
              <a:extLst>
                <a:ext uri="{FF2B5EF4-FFF2-40B4-BE49-F238E27FC236}">
                  <a16:creationId xmlns:a16="http://schemas.microsoft.com/office/drawing/2014/main" id="{8E439785-3E14-BBDD-2035-C315034A7CBF}"/>
                </a:ext>
              </a:extLst>
            </p:cNvPr>
            <p:cNvSpPr txBox="1">
              <a:spLocks noGrp="1" noRot="1" noMove="1" noResize="1" noEditPoints="1" noAdjustHandles="1" noChangeArrowheads="1" noChangeShapeType="1"/>
            </p:cNvSpPr>
            <p:nvPr/>
          </p:nvSpPr>
          <p:spPr>
            <a:xfrm>
              <a:off x="4924622" y="996915"/>
              <a:ext cx="540000" cy="252000"/>
            </a:xfrm>
            <a:prstGeom prst="rect">
              <a:avLst/>
            </a:prstGeom>
            <a:solidFill>
              <a:srgbClr val="A90A2E">
                <a:alpha val="20000"/>
              </a:srgbClr>
            </a:solidFill>
            <a:ln w="19050">
              <a:noFill/>
            </a:ln>
          </p:spPr>
          <p:txBody>
            <a:bodyPr wrap="square">
              <a:spAutoFit/>
            </a:bodyPr>
            <a:lstStyle/>
            <a:p>
              <a:pPr algn="ctr">
                <a:defRPr/>
              </a:pPr>
              <a:r>
                <a:rPr lang="de-DE" sz="1050"/>
                <a:t>Q3</a:t>
              </a:r>
              <a:endParaRPr lang="en-US" sz="1050"/>
            </a:p>
          </p:txBody>
        </p:sp>
      </p:grpSp>
      <p:grpSp>
        <p:nvGrpSpPr>
          <p:cNvPr id="20" name="Gruppieren 19">
            <a:extLst>
              <a:ext uri="{FF2B5EF4-FFF2-40B4-BE49-F238E27FC236}">
                <a16:creationId xmlns:a16="http://schemas.microsoft.com/office/drawing/2014/main" id="{55F5CB06-4B3E-6FB4-868D-29AB4C3593F2}"/>
              </a:ext>
            </a:extLst>
          </p:cNvPr>
          <p:cNvGrpSpPr>
            <a:grpSpLocks noGrp="1" noUngrp="1" noRot="1" noMove="1" noResize="1"/>
          </p:cNvGrpSpPr>
          <p:nvPr/>
        </p:nvGrpSpPr>
        <p:grpSpPr>
          <a:xfrm>
            <a:off x="5572959" y="1723053"/>
            <a:ext cx="540000" cy="7063616"/>
            <a:chOff x="5572959" y="996915"/>
            <a:chExt cx="540000" cy="7063616"/>
          </a:xfrm>
        </p:grpSpPr>
        <p:sp>
          <p:nvSpPr>
            <p:cNvPr id="82" name="Textfeld 81">
              <a:extLst>
                <a:ext uri="{FF2B5EF4-FFF2-40B4-BE49-F238E27FC236}">
                  <a16:creationId xmlns:a16="http://schemas.microsoft.com/office/drawing/2014/main" id="{9A5BD12B-BAB4-106D-FCA0-CE19B46FBD49}"/>
                </a:ext>
              </a:extLst>
            </p:cNvPr>
            <p:cNvSpPr txBox="1">
              <a:spLocks noGrp="1" noRot="1" noMove="1" noResize="1" noEditPoints="1" noAdjustHandles="1" noChangeArrowheads="1" noChangeShapeType="1"/>
            </p:cNvSpPr>
            <p:nvPr/>
          </p:nvSpPr>
          <p:spPr>
            <a:xfrm>
              <a:off x="5572959" y="996915"/>
              <a:ext cx="540000" cy="252000"/>
            </a:xfrm>
            <a:prstGeom prst="rect">
              <a:avLst/>
            </a:prstGeom>
            <a:solidFill>
              <a:srgbClr val="A90A2E">
                <a:alpha val="20000"/>
              </a:srgbClr>
            </a:solidFill>
            <a:ln w="19050">
              <a:noFill/>
            </a:ln>
          </p:spPr>
          <p:txBody>
            <a:bodyPr wrap="square">
              <a:spAutoFit/>
            </a:bodyPr>
            <a:lstStyle/>
            <a:p>
              <a:pPr algn="ctr">
                <a:defRPr/>
              </a:pPr>
              <a:r>
                <a:rPr lang="de-DE" sz="1050"/>
                <a:t>Q4</a:t>
              </a:r>
              <a:endParaRPr lang="en-US" sz="1050"/>
            </a:p>
          </p:txBody>
        </p:sp>
        <p:sp>
          <p:nvSpPr>
            <p:cNvPr id="19" name="Rechteck 18">
              <a:extLst>
                <a:ext uri="{FF2B5EF4-FFF2-40B4-BE49-F238E27FC236}">
                  <a16:creationId xmlns:a16="http://schemas.microsoft.com/office/drawing/2014/main" id="{D21C09F3-6FEF-3DF4-36CF-A1B29E3FDF1E}"/>
                </a:ext>
              </a:extLst>
            </p:cNvPr>
            <p:cNvSpPr>
              <a:spLocks noGrp="1" noRot="1" noMove="1" noResize="1" noEditPoints="1" noAdjustHandles="1" noChangeArrowheads="1" noChangeShapeType="1"/>
            </p:cNvSpPr>
            <p:nvPr/>
          </p:nvSpPr>
          <p:spPr>
            <a:xfrm>
              <a:off x="5572959" y="1244152"/>
              <a:ext cx="540000" cy="681637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cxnSp>
        <p:nvCxnSpPr>
          <p:cNvPr id="12" name="Gerader Verbinder 11">
            <a:extLst>
              <a:ext uri="{FF2B5EF4-FFF2-40B4-BE49-F238E27FC236}">
                <a16:creationId xmlns:a16="http://schemas.microsoft.com/office/drawing/2014/main" id="{A4BA1DB0-3CBB-BDAE-1754-24F4C4C6BB4F}"/>
              </a:ext>
            </a:extLst>
          </p:cNvPr>
          <p:cNvCxnSpPr/>
          <p:nvPr/>
        </p:nvCxnSpPr>
        <p:spPr>
          <a:xfrm>
            <a:off x="760301" y="1158232"/>
            <a:ext cx="5337398" cy="0"/>
          </a:xfrm>
          <a:prstGeom prst="line">
            <a:avLst/>
          </a:prstGeom>
          <a:ln>
            <a:solidFill>
              <a:srgbClr val="800000"/>
            </a:solidFill>
          </a:ln>
        </p:spPr>
        <p:style>
          <a:lnRef idx="3">
            <a:schemeClr val="dk1"/>
          </a:lnRef>
          <a:fillRef idx="0">
            <a:schemeClr val="dk1"/>
          </a:fillRef>
          <a:effectRef idx="2">
            <a:schemeClr val="dk1"/>
          </a:effectRef>
          <a:fontRef idx="minor">
            <a:schemeClr val="tx1"/>
          </a:fontRef>
        </p:style>
      </p:cxnSp>
      <p:sp>
        <p:nvSpPr>
          <p:cNvPr id="14" name="Title 1">
            <a:extLst>
              <a:ext uri="{FF2B5EF4-FFF2-40B4-BE49-F238E27FC236}">
                <a16:creationId xmlns:a16="http://schemas.microsoft.com/office/drawing/2014/main" id="{87119B87-0C8C-923E-060D-80D89FF92439}"/>
              </a:ext>
            </a:extLst>
          </p:cNvPr>
          <p:cNvSpPr txBox="1">
            <a:spLocks/>
          </p:cNvSpPr>
          <p:nvPr/>
        </p:nvSpPr>
        <p:spPr>
          <a:xfrm>
            <a:off x="551600" y="567141"/>
            <a:ext cx="5754799" cy="499049"/>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altLang="de-DE" sz="2000" b="1">
                <a:latin typeface="Calibri" panose="020F0502020204030204" pitchFamily="34" charset="0"/>
                <a:cs typeface="Calibri" panose="020F0502020204030204" pitchFamily="34" charset="0"/>
              </a:rPr>
              <a:t>Project timeline</a:t>
            </a:r>
            <a:endParaRPr lang="en-US" sz="2000">
              <a:solidFill>
                <a:srgbClr val="0070C0"/>
              </a:solidFill>
              <a:latin typeface="Calibri" panose="020F0502020204030204" pitchFamily="34" charset="0"/>
              <a:cs typeface="Calibri" panose="020F0502020204030204" pitchFamily="34" charset="0"/>
            </a:endParaRPr>
          </a:p>
        </p:txBody>
      </p:sp>
      <p:sp>
        <p:nvSpPr>
          <p:cNvPr id="69" name="Textfeld 68">
            <a:extLst>
              <a:ext uri="{FF2B5EF4-FFF2-40B4-BE49-F238E27FC236}">
                <a16:creationId xmlns:a16="http://schemas.microsoft.com/office/drawing/2014/main" id="{39CB3A35-D1C1-A3D1-6C9D-26E93A33DDF3}"/>
              </a:ext>
            </a:extLst>
          </p:cNvPr>
          <p:cNvSpPr txBox="1"/>
          <p:nvPr/>
        </p:nvSpPr>
        <p:spPr>
          <a:xfrm>
            <a:off x="760302" y="2058080"/>
            <a:ext cx="2760498"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1</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MS1:</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a:defRPr/>
            </a:pPr>
            <a:r>
              <a:rPr lang="en-US" sz="900" i="1" dirty="0"/>
              <a:t> </a:t>
            </a:r>
          </a:p>
        </p:txBody>
      </p:sp>
      <p:sp>
        <p:nvSpPr>
          <p:cNvPr id="72" name="Textfeld 71">
            <a:extLst>
              <a:ext uri="{FF2B5EF4-FFF2-40B4-BE49-F238E27FC236}">
                <a16:creationId xmlns:a16="http://schemas.microsoft.com/office/drawing/2014/main" id="{68DC2318-E5AF-436C-1A55-FDFCF4B1010E}"/>
              </a:ext>
            </a:extLst>
          </p:cNvPr>
          <p:cNvSpPr txBox="1"/>
          <p:nvPr/>
        </p:nvSpPr>
        <p:spPr>
          <a:xfrm>
            <a:off x="3651954" y="2146757"/>
            <a:ext cx="1173280" cy="276999"/>
          </a:xfrm>
          <a:prstGeom prst="rect">
            <a:avLst/>
          </a:prstGeom>
          <a:solidFill>
            <a:schemeClr val="bg1">
              <a:lumMod val="75000"/>
            </a:schemeClr>
          </a:solidFill>
          <a:ln>
            <a:noFill/>
          </a:ln>
        </p:spPr>
        <p:txBody>
          <a:bodyPr wrap="square">
            <a:spAutoFit/>
          </a:bodyPr>
          <a:lstStyle/>
          <a:p>
            <a:pPr algn="ctr" eaLnBrk="1" hangingPunct="1">
              <a:defRPr/>
            </a:pPr>
            <a:r>
              <a:rPr lang="de-DE" sz="1200" b="1" i="1" dirty="0"/>
              <a:t> WP 1</a:t>
            </a:r>
            <a:endParaRPr lang="en-US" sz="1200" b="1" i="1" dirty="0"/>
          </a:p>
        </p:txBody>
      </p:sp>
      <p:sp>
        <p:nvSpPr>
          <p:cNvPr id="70" name="Textfeld 69">
            <a:extLst>
              <a:ext uri="{FF2B5EF4-FFF2-40B4-BE49-F238E27FC236}">
                <a16:creationId xmlns:a16="http://schemas.microsoft.com/office/drawing/2014/main" id="{7FB4AED6-71C1-1783-8727-53355FD4CC17}"/>
              </a:ext>
            </a:extLst>
          </p:cNvPr>
          <p:cNvSpPr txBox="1"/>
          <p:nvPr/>
        </p:nvSpPr>
        <p:spPr>
          <a:xfrm>
            <a:off x="760301" y="2883793"/>
            <a:ext cx="2760497"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2</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MS2.1:</a:t>
            </a:r>
          </a:p>
          <a:p>
            <a:pPr marL="128577" indent="-128577">
              <a:buFont typeface="Arial" panose="020B0604020202020204" pitchFamily="34" charset="0"/>
              <a:buChar char="•"/>
              <a:defRPr/>
            </a:pPr>
            <a:r>
              <a:rPr lang="de-DE" sz="900" i="1" dirty="0"/>
              <a:t>MS2.2:</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74" name="Textfeld 73">
            <a:extLst>
              <a:ext uri="{FF2B5EF4-FFF2-40B4-BE49-F238E27FC236}">
                <a16:creationId xmlns:a16="http://schemas.microsoft.com/office/drawing/2014/main" id="{CF835D18-EB70-0DFD-716B-F8C426E0AE0D}"/>
              </a:ext>
            </a:extLst>
          </p:cNvPr>
          <p:cNvSpPr txBox="1"/>
          <p:nvPr/>
        </p:nvSpPr>
        <p:spPr>
          <a:xfrm>
            <a:off x="3638746" y="2884429"/>
            <a:ext cx="1558967" cy="246221"/>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en-US" sz="1000" b="1" i="1" dirty="0"/>
              <a:t>WP2 / MS2.1</a:t>
            </a:r>
          </a:p>
        </p:txBody>
      </p:sp>
      <p:sp>
        <p:nvSpPr>
          <p:cNvPr id="71" name="Textfeld 70">
            <a:extLst>
              <a:ext uri="{FF2B5EF4-FFF2-40B4-BE49-F238E27FC236}">
                <a16:creationId xmlns:a16="http://schemas.microsoft.com/office/drawing/2014/main" id="{06F881ED-30FD-6BEC-2D22-6AC2B1D117C2}"/>
              </a:ext>
            </a:extLst>
          </p:cNvPr>
          <p:cNvSpPr txBox="1"/>
          <p:nvPr/>
        </p:nvSpPr>
        <p:spPr>
          <a:xfrm>
            <a:off x="760301" y="3698356"/>
            <a:ext cx="2760496"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3</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MS3:</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76" name="Textfeld 75">
            <a:extLst>
              <a:ext uri="{FF2B5EF4-FFF2-40B4-BE49-F238E27FC236}">
                <a16:creationId xmlns:a16="http://schemas.microsoft.com/office/drawing/2014/main" id="{535A285A-6E94-FD25-D3D1-B459CAD6962D}"/>
              </a:ext>
            </a:extLst>
          </p:cNvPr>
          <p:cNvSpPr txBox="1"/>
          <p:nvPr/>
        </p:nvSpPr>
        <p:spPr>
          <a:xfrm>
            <a:off x="4926240" y="3706353"/>
            <a:ext cx="532734" cy="276999"/>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en-US" sz="1200" b="1" i="1" dirty="0"/>
              <a:t>WP3</a:t>
            </a:r>
          </a:p>
        </p:txBody>
      </p:sp>
      <p:sp>
        <p:nvSpPr>
          <p:cNvPr id="83" name="Textfeld 82">
            <a:extLst>
              <a:ext uri="{FF2B5EF4-FFF2-40B4-BE49-F238E27FC236}">
                <a16:creationId xmlns:a16="http://schemas.microsoft.com/office/drawing/2014/main" id="{DADD9A5E-AC4F-856E-10F7-3CE9DB57405E}"/>
              </a:ext>
            </a:extLst>
          </p:cNvPr>
          <p:cNvSpPr txBox="1"/>
          <p:nvPr/>
        </p:nvSpPr>
        <p:spPr>
          <a:xfrm>
            <a:off x="753894" y="1723053"/>
            <a:ext cx="2766903" cy="253916"/>
          </a:xfrm>
          <a:prstGeom prst="rect">
            <a:avLst/>
          </a:prstGeom>
          <a:solidFill>
            <a:srgbClr val="A90A2E">
              <a:alpha val="20000"/>
            </a:srgbClr>
          </a:solidFill>
          <a:ln w="19050">
            <a:noFill/>
          </a:ln>
        </p:spPr>
        <p:txBody>
          <a:bodyPr wrap="square">
            <a:spAutoFit/>
          </a:bodyPr>
          <a:lstStyle/>
          <a:p>
            <a:pPr algn="ctr">
              <a:defRPr/>
            </a:pPr>
            <a:r>
              <a:rPr lang="en-US" sz="1050" b="1"/>
              <a:t>1st year of funding</a:t>
            </a:r>
          </a:p>
        </p:txBody>
      </p:sp>
      <p:sp>
        <p:nvSpPr>
          <p:cNvPr id="99" name="Textfeld 98">
            <a:extLst>
              <a:ext uri="{FF2B5EF4-FFF2-40B4-BE49-F238E27FC236}">
                <a16:creationId xmlns:a16="http://schemas.microsoft.com/office/drawing/2014/main" id="{897D4BCB-5583-1E89-F03F-9264D8486134}"/>
              </a:ext>
            </a:extLst>
          </p:cNvPr>
          <p:cNvSpPr txBox="1"/>
          <p:nvPr/>
        </p:nvSpPr>
        <p:spPr>
          <a:xfrm>
            <a:off x="760302" y="4499468"/>
            <a:ext cx="2760496"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4</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MS4:</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44" name="Textfeld 43">
            <a:extLst>
              <a:ext uri="{FF2B5EF4-FFF2-40B4-BE49-F238E27FC236}">
                <a16:creationId xmlns:a16="http://schemas.microsoft.com/office/drawing/2014/main" id="{53061DFB-37E4-0ADC-EB36-2B29FC3608A5}"/>
              </a:ext>
            </a:extLst>
          </p:cNvPr>
          <p:cNvSpPr txBox="1"/>
          <p:nvPr/>
        </p:nvSpPr>
        <p:spPr>
          <a:xfrm>
            <a:off x="5233475" y="4510259"/>
            <a:ext cx="872060" cy="276999"/>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de-DE" sz="1200" b="1" i="1" dirty="0"/>
              <a:t> WP 4</a:t>
            </a:r>
            <a:endParaRPr lang="en-US" sz="1200" b="1" i="1" dirty="0"/>
          </a:p>
        </p:txBody>
      </p:sp>
      <p:sp>
        <p:nvSpPr>
          <p:cNvPr id="107" name="Textfeld 106">
            <a:extLst>
              <a:ext uri="{FF2B5EF4-FFF2-40B4-BE49-F238E27FC236}">
                <a16:creationId xmlns:a16="http://schemas.microsoft.com/office/drawing/2014/main" id="{59715FCA-9232-9E6E-945F-894B4B0DACB9}"/>
              </a:ext>
            </a:extLst>
          </p:cNvPr>
          <p:cNvSpPr txBox="1"/>
          <p:nvPr/>
        </p:nvSpPr>
        <p:spPr>
          <a:xfrm>
            <a:off x="753036" y="5609287"/>
            <a:ext cx="2760498"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5</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MS5:</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a:defRPr/>
            </a:pPr>
            <a:r>
              <a:rPr lang="en-US" sz="900" i="1" dirty="0"/>
              <a:t> </a:t>
            </a:r>
          </a:p>
        </p:txBody>
      </p:sp>
      <p:sp>
        <p:nvSpPr>
          <p:cNvPr id="108" name="Textfeld 107">
            <a:extLst>
              <a:ext uri="{FF2B5EF4-FFF2-40B4-BE49-F238E27FC236}">
                <a16:creationId xmlns:a16="http://schemas.microsoft.com/office/drawing/2014/main" id="{FECB4E86-ED5D-F949-7F9E-E45AC2FD16D6}"/>
              </a:ext>
            </a:extLst>
          </p:cNvPr>
          <p:cNvSpPr txBox="1"/>
          <p:nvPr/>
        </p:nvSpPr>
        <p:spPr>
          <a:xfrm>
            <a:off x="3639135" y="5609287"/>
            <a:ext cx="532208" cy="276999"/>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de-DE" sz="1200" b="1" i="1" dirty="0"/>
              <a:t> WP5</a:t>
            </a:r>
            <a:endParaRPr lang="en-US" sz="1200" b="1" i="1" dirty="0"/>
          </a:p>
        </p:txBody>
      </p:sp>
      <p:sp>
        <p:nvSpPr>
          <p:cNvPr id="110" name="Textfeld 109">
            <a:extLst>
              <a:ext uri="{FF2B5EF4-FFF2-40B4-BE49-F238E27FC236}">
                <a16:creationId xmlns:a16="http://schemas.microsoft.com/office/drawing/2014/main" id="{9B97900A-10AD-DA4F-0E66-E23FE84D5BED}"/>
              </a:ext>
            </a:extLst>
          </p:cNvPr>
          <p:cNvSpPr txBox="1"/>
          <p:nvPr/>
        </p:nvSpPr>
        <p:spPr>
          <a:xfrm>
            <a:off x="753035" y="6435000"/>
            <a:ext cx="2760497"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6</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MS6:</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114" name="Textfeld 113">
            <a:extLst>
              <a:ext uri="{FF2B5EF4-FFF2-40B4-BE49-F238E27FC236}">
                <a16:creationId xmlns:a16="http://schemas.microsoft.com/office/drawing/2014/main" id="{B7123FAC-515D-F7F1-FB1E-F06AAD587920}"/>
              </a:ext>
            </a:extLst>
          </p:cNvPr>
          <p:cNvSpPr txBox="1"/>
          <p:nvPr/>
        </p:nvSpPr>
        <p:spPr>
          <a:xfrm>
            <a:off x="4283058" y="6442766"/>
            <a:ext cx="1175915" cy="276999"/>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en-US" sz="1200" b="1" i="1" dirty="0"/>
              <a:t>WP 6</a:t>
            </a:r>
          </a:p>
        </p:txBody>
      </p:sp>
      <p:sp>
        <p:nvSpPr>
          <p:cNvPr id="116" name="Textfeld 115">
            <a:extLst>
              <a:ext uri="{FF2B5EF4-FFF2-40B4-BE49-F238E27FC236}">
                <a16:creationId xmlns:a16="http://schemas.microsoft.com/office/drawing/2014/main" id="{DECF3B16-F14D-D552-39F1-D29C808D4CC0}"/>
              </a:ext>
            </a:extLst>
          </p:cNvPr>
          <p:cNvSpPr txBox="1"/>
          <p:nvPr/>
        </p:nvSpPr>
        <p:spPr>
          <a:xfrm>
            <a:off x="753035" y="7249563"/>
            <a:ext cx="2760496"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7</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MS7:</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117" name="Textfeld 116">
            <a:extLst>
              <a:ext uri="{FF2B5EF4-FFF2-40B4-BE49-F238E27FC236}">
                <a16:creationId xmlns:a16="http://schemas.microsoft.com/office/drawing/2014/main" id="{EE78E3DA-0805-4043-27E8-275717B50CE2}"/>
              </a:ext>
            </a:extLst>
          </p:cNvPr>
          <p:cNvSpPr txBox="1"/>
          <p:nvPr/>
        </p:nvSpPr>
        <p:spPr>
          <a:xfrm>
            <a:off x="4548187" y="7280008"/>
            <a:ext cx="1556778" cy="276998"/>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en-US" sz="1200" b="1" i="1" dirty="0"/>
              <a:t>WP 7</a:t>
            </a:r>
          </a:p>
        </p:txBody>
      </p:sp>
      <p:sp>
        <p:nvSpPr>
          <p:cNvPr id="125" name="Textfeld 124">
            <a:extLst>
              <a:ext uri="{FF2B5EF4-FFF2-40B4-BE49-F238E27FC236}">
                <a16:creationId xmlns:a16="http://schemas.microsoft.com/office/drawing/2014/main" id="{6CE120FF-D684-4ED2-0C7A-0A001E414D44}"/>
              </a:ext>
            </a:extLst>
          </p:cNvPr>
          <p:cNvSpPr txBox="1"/>
          <p:nvPr/>
        </p:nvSpPr>
        <p:spPr>
          <a:xfrm>
            <a:off x="753036" y="8050675"/>
            <a:ext cx="2760496" cy="720000"/>
          </a:xfrm>
          <a:prstGeom prst="rect">
            <a:avLst/>
          </a:prstGeom>
          <a:solidFill>
            <a:schemeClr val="bg1">
              <a:lumMod val="75000"/>
            </a:schemeClr>
          </a:solidFill>
          <a:ln w="19050">
            <a:solidFill>
              <a:schemeClr val="bg1">
                <a:lumMod val="75000"/>
              </a:schemeClr>
            </a:solidFill>
          </a:ln>
        </p:spPr>
        <p:txBody>
          <a:bodyPr/>
          <a:lstStyle/>
          <a:p>
            <a:pPr>
              <a:defRPr/>
            </a:pPr>
            <a:r>
              <a:rPr lang="de-DE" sz="900" b="1" i="1" dirty="0"/>
              <a:t>WP 8</a:t>
            </a:r>
            <a:r>
              <a:rPr lang="de-DE" sz="900" i="1" dirty="0"/>
              <a:t>: </a:t>
            </a:r>
            <a:r>
              <a:rPr lang="de-DE" sz="900" b="1" i="1" dirty="0"/>
              <a:t>Short </a:t>
            </a:r>
            <a:r>
              <a:rPr lang="en-US" sz="900" b="1" i="1" dirty="0"/>
              <a:t>title e.g. Xenograft model</a:t>
            </a:r>
          </a:p>
          <a:p>
            <a:pPr marL="128577" indent="-128577">
              <a:buFont typeface="Arial" panose="020B0604020202020204" pitchFamily="34" charset="0"/>
              <a:buChar char="•"/>
              <a:defRPr/>
            </a:pPr>
            <a:r>
              <a:rPr lang="de-DE" sz="900" i="1" dirty="0"/>
              <a:t>MS8:</a:t>
            </a:r>
          </a:p>
          <a:p>
            <a:pPr>
              <a:defRPr/>
            </a:pPr>
            <a:endParaRPr lang="de-DE" sz="900" i="1" dirty="0"/>
          </a:p>
          <a:p>
            <a:pPr marL="128577" indent="-128577">
              <a:buFont typeface="Arial" panose="020B0604020202020204" pitchFamily="34" charset="0"/>
              <a:buChar char="•"/>
              <a:defRPr/>
            </a:pPr>
            <a:r>
              <a:rPr lang="de-DE" sz="900" i="1" dirty="0"/>
              <a:t>Go/No-Go (optional):</a:t>
            </a:r>
            <a:endParaRPr lang="en-US" sz="900" i="1" dirty="0"/>
          </a:p>
          <a:p>
            <a:pPr marL="128577" indent="-128577">
              <a:buFont typeface="Arial" panose="020B0604020202020204" pitchFamily="34" charset="0"/>
              <a:buChar char="•"/>
              <a:defRPr/>
            </a:pPr>
            <a:endParaRPr lang="en-US" sz="900" i="1" dirty="0"/>
          </a:p>
          <a:p>
            <a:pPr>
              <a:defRPr/>
            </a:pPr>
            <a:r>
              <a:rPr lang="en-US" sz="900" i="1" dirty="0"/>
              <a:t> </a:t>
            </a:r>
          </a:p>
        </p:txBody>
      </p:sp>
      <p:sp>
        <p:nvSpPr>
          <p:cNvPr id="126" name="Textfeld 125">
            <a:extLst>
              <a:ext uri="{FF2B5EF4-FFF2-40B4-BE49-F238E27FC236}">
                <a16:creationId xmlns:a16="http://schemas.microsoft.com/office/drawing/2014/main" id="{7002D2B4-BB2F-E61F-406E-08BCFD743586}"/>
              </a:ext>
            </a:extLst>
          </p:cNvPr>
          <p:cNvSpPr txBox="1"/>
          <p:nvPr/>
        </p:nvSpPr>
        <p:spPr>
          <a:xfrm>
            <a:off x="5580190" y="8080827"/>
            <a:ext cx="524774" cy="276999"/>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de-DE" sz="1200" b="1" i="1" dirty="0"/>
              <a:t> WP8</a:t>
            </a:r>
            <a:endParaRPr lang="en-US" sz="1200" b="1" i="1" dirty="0"/>
          </a:p>
        </p:txBody>
      </p:sp>
      <p:sp>
        <p:nvSpPr>
          <p:cNvPr id="10" name="Textfeld 9">
            <a:extLst>
              <a:ext uri="{FF2B5EF4-FFF2-40B4-BE49-F238E27FC236}">
                <a16:creationId xmlns:a16="http://schemas.microsoft.com/office/drawing/2014/main" id="{440C2A1C-F064-1B63-E0BF-319A0391FA16}"/>
              </a:ext>
            </a:extLst>
          </p:cNvPr>
          <p:cNvSpPr txBox="1"/>
          <p:nvPr/>
        </p:nvSpPr>
        <p:spPr>
          <a:xfrm>
            <a:off x="4576761" y="3276187"/>
            <a:ext cx="882213" cy="246221"/>
          </a:xfrm>
          <a:prstGeom prst="rect">
            <a:avLst/>
          </a:prstGeom>
          <a:solidFill>
            <a:schemeClr val="bg1">
              <a:lumMod val="75000"/>
            </a:schemeClr>
          </a:solidFill>
          <a:ln>
            <a:solidFill>
              <a:schemeClr val="bg1">
                <a:lumMod val="75000"/>
              </a:schemeClr>
            </a:solidFill>
          </a:ln>
        </p:spPr>
        <p:txBody>
          <a:bodyPr wrap="square">
            <a:spAutoFit/>
          </a:bodyPr>
          <a:lstStyle/>
          <a:p>
            <a:pPr algn="ctr" eaLnBrk="1" hangingPunct="1">
              <a:defRPr/>
            </a:pPr>
            <a:r>
              <a:rPr lang="en-US" sz="1000" b="1" i="1" dirty="0"/>
              <a:t>WP2 / MS2.2</a:t>
            </a:r>
          </a:p>
        </p:txBody>
      </p:sp>
      <p:grpSp>
        <p:nvGrpSpPr>
          <p:cNvPr id="27" name="Gruppieren 26">
            <a:extLst>
              <a:ext uri="{FF2B5EF4-FFF2-40B4-BE49-F238E27FC236}">
                <a16:creationId xmlns:a16="http://schemas.microsoft.com/office/drawing/2014/main" id="{A45ACEA7-8415-8DFD-80FA-A9241481C466}"/>
              </a:ext>
            </a:extLst>
          </p:cNvPr>
          <p:cNvGrpSpPr/>
          <p:nvPr/>
        </p:nvGrpSpPr>
        <p:grpSpPr>
          <a:xfrm>
            <a:off x="753894" y="5293788"/>
            <a:ext cx="5359065" cy="253916"/>
            <a:chOff x="753894" y="4567650"/>
            <a:chExt cx="5359065" cy="253916"/>
          </a:xfrm>
        </p:grpSpPr>
        <p:sp>
          <p:nvSpPr>
            <p:cNvPr id="22" name="Textfeld 21">
              <a:extLst>
                <a:ext uri="{FF2B5EF4-FFF2-40B4-BE49-F238E27FC236}">
                  <a16:creationId xmlns:a16="http://schemas.microsoft.com/office/drawing/2014/main" id="{4DBA07C1-9732-5A41-8FFA-6479E2B17E17}"/>
                </a:ext>
              </a:extLst>
            </p:cNvPr>
            <p:cNvSpPr txBox="1"/>
            <p:nvPr/>
          </p:nvSpPr>
          <p:spPr>
            <a:xfrm>
              <a:off x="3631342" y="4567650"/>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Q1</a:t>
              </a:r>
              <a:endParaRPr lang="en-US" sz="1050" dirty="0"/>
            </a:p>
          </p:txBody>
        </p:sp>
        <p:sp>
          <p:nvSpPr>
            <p:cNvPr id="23" name="Textfeld 22">
              <a:extLst>
                <a:ext uri="{FF2B5EF4-FFF2-40B4-BE49-F238E27FC236}">
                  <a16:creationId xmlns:a16="http://schemas.microsoft.com/office/drawing/2014/main" id="{F7C02DA2-D9B8-DD6D-4E45-04ACF6314308}"/>
                </a:ext>
              </a:extLst>
            </p:cNvPr>
            <p:cNvSpPr txBox="1"/>
            <p:nvPr/>
          </p:nvSpPr>
          <p:spPr>
            <a:xfrm>
              <a:off x="4279679" y="4567650"/>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Q2</a:t>
              </a:r>
              <a:endParaRPr lang="en-US" sz="1050" dirty="0"/>
            </a:p>
          </p:txBody>
        </p:sp>
        <p:sp>
          <p:nvSpPr>
            <p:cNvPr id="24" name="Textfeld 23">
              <a:extLst>
                <a:ext uri="{FF2B5EF4-FFF2-40B4-BE49-F238E27FC236}">
                  <a16:creationId xmlns:a16="http://schemas.microsoft.com/office/drawing/2014/main" id="{124FF838-8984-738C-9CBE-44BDBB26F0ED}"/>
                </a:ext>
              </a:extLst>
            </p:cNvPr>
            <p:cNvSpPr txBox="1"/>
            <p:nvPr/>
          </p:nvSpPr>
          <p:spPr>
            <a:xfrm>
              <a:off x="4923736" y="4567650"/>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Q3</a:t>
              </a:r>
              <a:endParaRPr lang="en-US" sz="1050" dirty="0"/>
            </a:p>
          </p:txBody>
        </p:sp>
        <p:sp>
          <p:nvSpPr>
            <p:cNvPr id="25" name="Textfeld 24">
              <a:extLst>
                <a:ext uri="{FF2B5EF4-FFF2-40B4-BE49-F238E27FC236}">
                  <a16:creationId xmlns:a16="http://schemas.microsoft.com/office/drawing/2014/main" id="{E580A54F-E3DF-BD59-770C-28DFC9B73157}"/>
                </a:ext>
              </a:extLst>
            </p:cNvPr>
            <p:cNvSpPr txBox="1"/>
            <p:nvPr/>
          </p:nvSpPr>
          <p:spPr>
            <a:xfrm>
              <a:off x="5572959" y="4567650"/>
              <a:ext cx="540000" cy="252000"/>
            </a:xfrm>
            <a:prstGeom prst="rect">
              <a:avLst/>
            </a:prstGeom>
            <a:solidFill>
              <a:srgbClr val="A90A2E">
                <a:alpha val="20000"/>
              </a:srgbClr>
            </a:solidFill>
            <a:ln w="19050">
              <a:noFill/>
            </a:ln>
          </p:spPr>
          <p:txBody>
            <a:bodyPr wrap="square">
              <a:spAutoFit/>
            </a:bodyPr>
            <a:lstStyle/>
            <a:p>
              <a:pPr algn="ctr">
                <a:defRPr/>
              </a:pPr>
              <a:r>
                <a:rPr lang="de-DE" sz="1050" dirty="0"/>
                <a:t>Q4</a:t>
              </a:r>
              <a:endParaRPr lang="en-US" sz="1050" dirty="0"/>
            </a:p>
          </p:txBody>
        </p:sp>
        <p:sp>
          <p:nvSpPr>
            <p:cNvPr id="26" name="Textfeld 25">
              <a:extLst>
                <a:ext uri="{FF2B5EF4-FFF2-40B4-BE49-F238E27FC236}">
                  <a16:creationId xmlns:a16="http://schemas.microsoft.com/office/drawing/2014/main" id="{FDF13062-7AAF-48AB-0E46-7F2EA1052555}"/>
                </a:ext>
              </a:extLst>
            </p:cNvPr>
            <p:cNvSpPr txBox="1"/>
            <p:nvPr/>
          </p:nvSpPr>
          <p:spPr>
            <a:xfrm>
              <a:off x="753894" y="4567650"/>
              <a:ext cx="2766903" cy="253916"/>
            </a:xfrm>
            <a:prstGeom prst="rect">
              <a:avLst/>
            </a:prstGeom>
            <a:solidFill>
              <a:srgbClr val="A90A2E">
                <a:alpha val="20000"/>
              </a:srgbClr>
            </a:solidFill>
            <a:ln w="19050">
              <a:noFill/>
            </a:ln>
          </p:spPr>
          <p:txBody>
            <a:bodyPr wrap="square">
              <a:spAutoFit/>
            </a:bodyPr>
            <a:lstStyle/>
            <a:p>
              <a:pPr algn="ctr">
                <a:defRPr/>
              </a:pPr>
              <a:r>
                <a:rPr lang="en-US" sz="1050" b="1" dirty="0"/>
                <a:t>2nd year of funding</a:t>
              </a:r>
            </a:p>
          </p:txBody>
        </p:sp>
      </p:grpSp>
      <p:grpSp>
        <p:nvGrpSpPr>
          <p:cNvPr id="95" name="Gruppieren 94">
            <a:extLst>
              <a:ext uri="{FF2B5EF4-FFF2-40B4-BE49-F238E27FC236}">
                <a16:creationId xmlns:a16="http://schemas.microsoft.com/office/drawing/2014/main" id="{3207260E-E659-EB19-5E94-FEB4EB7AEF65}"/>
              </a:ext>
            </a:extLst>
          </p:cNvPr>
          <p:cNvGrpSpPr>
            <a:grpSpLocks noGrp="1" noUngrp="1" noRot="1" noMove="1" noResize="1"/>
          </p:cNvGrpSpPr>
          <p:nvPr/>
        </p:nvGrpSpPr>
        <p:grpSpPr>
          <a:xfrm>
            <a:off x="737775" y="2817118"/>
            <a:ext cx="5455718" cy="5181595"/>
            <a:chOff x="737775" y="2090980"/>
            <a:chExt cx="5455718" cy="5181595"/>
          </a:xfrm>
        </p:grpSpPr>
        <p:cxnSp>
          <p:nvCxnSpPr>
            <p:cNvPr id="87" name="Gerader Verbinder 86">
              <a:extLst>
                <a:ext uri="{FF2B5EF4-FFF2-40B4-BE49-F238E27FC236}">
                  <a16:creationId xmlns:a16="http://schemas.microsoft.com/office/drawing/2014/main" id="{3AB3F79F-9631-2A71-6B80-9E98082674E9}"/>
                </a:ext>
              </a:extLst>
            </p:cNvPr>
            <p:cNvCxnSpPr>
              <a:cxnSpLocks noGrp="1" noRot="1" noMove="1" noResize="1" noEditPoints="1" noAdjustHandles="1" noChangeArrowheads="1" noChangeShapeType="1"/>
            </p:cNvCxnSpPr>
            <p:nvPr/>
          </p:nvCxnSpPr>
          <p:spPr>
            <a:xfrm>
              <a:off x="753035" y="2090980"/>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51CBEA54-2F0A-DE30-9335-4BA5385D2B4F}"/>
                </a:ext>
              </a:extLst>
            </p:cNvPr>
            <p:cNvCxnSpPr>
              <a:cxnSpLocks noGrp="1" noRot="1" noMove="1" noResize="1" noEditPoints="1" noAdjustHandles="1" noChangeArrowheads="1" noChangeShapeType="1"/>
            </p:cNvCxnSpPr>
            <p:nvPr/>
          </p:nvCxnSpPr>
          <p:spPr>
            <a:xfrm>
              <a:off x="756825" y="2920760"/>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9" name="Gerader Verbinder 88">
              <a:extLst>
                <a:ext uri="{FF2B5EF4-FFF2-40B4-BE49-F238E27FC236}">
                  <a16:creationId xmlns:a16="http://schemas.microsoft.com/office/drawing/2014/main" id="{4B63A40A-70CC-1668-EE91-E8BCD8759F86}"/>
                </a:ext>
              </a:extLst>
            </p:cNvPr>
            <p:cNvCxnSpPr>
              <a:cxnSpLocks noGrp="1" noRot="1" noMove="1" noResize="1" noEditPoints="1" noAdjustHandles="1" noChangeArrowheads="1" noChangeShapeType="1"/>
            </p:cNvCxnSpPr>
            <p:nvPr/>
          </p:nvCxnSpPr>
          <p:spPr>
            <a:xfrm>
              <a:off x="756825" y="3720793"/>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90" name="Gerader Verbinder 89">
              <a:extLst>
                <a:ext uri="{FF2B5EF4-FFF2-40B4-BE49-F238E27FC236}">
                  <a16:creationId xmlns:a16="http://schemas.microsoft.com/office/drawing/2014/main" id="{A53176DF-D36A-82C2-2BC0-846457952DB1}"/>
                </a:ext>
              </a:extLst>
            </p:cNvPr>
            <p:cNvCxnSpPr>
              <a:cxnSpLocks noGrp="1" noRot="1" noMove="1" noResize="1" noEditPoints="1" noAdjustHandles="1" noChangeArrowheads="1" noChangeShapeType="1"/>
            </p:cNvCxnSpPr>
            <p:nvPr/>
          </p:nvCxnSpPr>
          <p:spPr>
            <a:xfrm>
              <a:off x="749617" y="5648230"/>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91" name="Gerader Verbinder 90">
              <a:extLst>
                <a:ext uri="{FF2B5EF4-FFF2-40B4-BE49-F238E27FC236}">
                  <a16:creationId xmlns:a16="http://schemas.microsoft.com/office/drawing/2014/main" id="{888B7069-3E08-3140-A7C0-860C57BF02DB}"/>
                </a:ext>
              </a:extLst>
            </p:cNvPr>
            <p:cNvCxnSpPr>
              <a:cxnSpLocks noGrp="1" noRot="1" noMove="1" noResize="1" noEditPoints="1" noAdjustHandles="1" noChangeArrowheads="1" noChangeShapeType="1"/>
            </p:cNvCxnSpPr>
            <p:nvPr/>
          </p:nvCxnSpPr>
          <p:spPr>
            <a:xfrm>
              <a:off x="766350" y="6477575"/>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92" name="Gerader Verbinder 91">
              <a:extLst>
                <a:ext uri="{FF2B5EF4-FFF2-40B4-BE49-F238E27FC236}">
                  <a16:creationId xmlns:a16="http://schemas.microsoft.com/office/drawing/2014/main" id="{12F4B803-8E00-E9C3-4832-1418B5BCCE81}"/>
                </a:ext>
              </a:extLst>
            </p:cNvPr>
            <p:cNvCxnSpPr>
              <a:cxnSpLocks noGrp="1" noRot="1" noMove="1" noResize="1" noEditPoints="1" noAdjustHandles="1" noChangeArrowheads="1" noChangeShapeType="1"/>
            </p:cNvCxnSpPr>
            <p:nvPr/>
          </p:nvCxnSpPr>
          <p:spPr>
            <a:xfrm>
              <a:off x="766350" y="7272575"/>
              <a:ext cx="5359924" cy="0"/>
            </a:xfrm>
            <a:prstGeom prst="line">
              <a:avLst/>
            </a:prstGeom>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93" name="Gerader Verbinder 92">
              <a:extLst>
                <a:ext uri="{FF2B5EF4-FFF2-40B4-BE49-F238E27FC236}">
                  <a16:creationId xmlns:a16="http://schemas.microsoft.com/office/drawing/2014/main" id="{5FCC4FC8-5911-96CC-863F-58797DC26CA5}"/>
                </a:ext>
              </a:extLst>
            </p:cNvPr>
            <p:cNvCxnSpPr>
              <a:cxnSpLocks noGrp="1" noRot="1" noMove="1" noResize="1" noEditPoints="1" noAdjustHandles="1" noChangeArrowheads="1" noChangeShapeType="1"/>
            </p:cNvCxnSpPr>
            <p:nvPr/>
          </p:nvCxnSpPr>
          <p:spPr>
            <a:xfrm>
              <a:off x="737775" y="4521810"/>
              <a:ext cx="5455718" cy="0"/>
            </a:xfrm>
            <a:prstGeom prst="line">
              <a:avLst/>
            </a:prstGeom>
            <a:ln w="762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745246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5740acd-b1ed-49bd-99ea-3959fe2889a5" xsi:nil="true"/>
    <lcf76f155ced4ddcb4097134ff3c332f xmlns="216a3def-e00a-4355-81c0-72dc72a69d0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0DED7CA2624141AE322679BAD3AD72" ma:contentTypeVersion="13" ma:contentTypeDescription="Create a new document." ma:contentTypeScope="" ma:versionID="86f1faae8e3292012b8be5ae03b56535">
  <xsd:schema xmlns:xsd="http://www.w3.org/2001/XMLSchema" xmlns:xs="http://www.w3.org/2001/XMLSchema" xmlns:p="http://schemas.microsoft.com/office/2006/metadata/properties" xmlns:ns2="216a3def-e00a-4355-81c0-72dc72a69d0f" xmlns:ns3="45740acd-b1ed-49bd-99ea-3959fe2889a5" targetNamespace="http://schemas.microsoft.com/office/2006/metadata/properties" ma:root="true" ma:fieldsID="db39bc025204f6a050ef3951f98ea940" ns2:_="" ns3:_="">
    <xsd:import namespace="216a3def-e00a-4355-81c0-72dc72a69d0f"/>
    <xsd:import namespace="45740acd-b1ed-49bd-99ea-3959fe2889a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6a3def-e00a-4355-81c0-72dc72a69d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375ea7b-1eef-4e91-915e-32e4cb5a9c34"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740acd-b1ed-49bd-99ea-3959fe2889a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78105707-35c6-40b2-835e-606a683aaaf7}" ma:internalName="TaxCatchAll" ma:showField="CatchAllData" ma:web="45740acd-b1ed-49bd-99ea-3959fe2889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785D1A-8A44-4EE5-B592-B5596A532D7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16a3def-e00a-4355-81c0-72dc72a69d0f"/>
    <ds:schemaRef ds:uri="http://purl.org/dc/terms/"/>
    <ds:schemaRef ds:uri="http://schemas.openxmlformats.org/package/2006/metadata/core-properties"/>
    <ds:schemaRef ds:uri="45740acd-b1ed-49bd-99ea-3959fe2889a5"/>
    <ds:schemaRef ds:uri="http://www.w3.org/XML/1998/namespace"/>
    <ds:schemaRef ds:uri="http://purl.org/dc/dcmitype/"/>
  </ds:schemaRefs>
</ds:datastoreItem>
</file>

<file path=customXml/itemProps2.xml><?xml version="1.0" encoding="utf-8"?>
<ds:datastoreItem xmlns:ds="http://schemas.openxmlformats.org/officeDocument/2006/customXml" ds:itemID="{2E7C044A-8E0E-4E30-9BDE-BE23EF15CE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6a3def-e00a-4355-81c0-72dc72a69d0f"/>
    <ds:schemaRef ds:uri="45740acd-b1ed-49bd-99ea-3959fe2889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D343A7-EF10-4C72-B0D1-DBE79B7E11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TM16401371[[fn=Atlas]]</Template>
  <TotalTime>0</TotalTime>
  <Words>511</Words>
  <Application>Microsoft Office PowerPoint</Application>
  <PresentationFormat>A4-Papier (210 x 297 mm)</PresentationFormat>
  <Paragraphs>83</Paragraphs>
  <Slides>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Aptos</vt:lpstr>
      <vt:lpstr>Arial</vt:lpstr>
      <vt:lpstr>Calibri</vt:lpstr>
      <vt:lpstr>Calibri Light</vt:lpstr>
      <vt:lpstr>Office</vt:lpstr>
      <vt:lpstr>PowerPoint-Präsentation</vt:lpstr>
      <vt:lpstr>PowerPoint-Präsentation</vt:lpstr>
    </vt:vector>
  </TitlesOfParts>
  <Company>Charité Universitaetsmedizin 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Herlitze, Ines</dc:creator>
  <cp:lastModifiedBy>Clausnitzer, Katharina</cp:lastModifiedBy>
  <cp:revision>19</cp:revision>
  <dcterms:created xsi:type="dcterms:W3CDTF">2021-03-19T08:45:22Z</dcterms:created>
  <dcterms:modified xsi:type="dcterms:W3CDTF">2025-03-10T12:07:01Z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0x0101009A0DED7CA2624141AE322679BAD3AD72</vt:lpwstr>
  </property>
  <property fmtid="{D5CDD505-2E9C-101B-9397-08002B2CF9AE}" pid="3" name="MediaServiceImageTags">
    <vt:lpwstr/>
  </property>
</Properties>
</file>